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3.xml" ContentType="application/vnd.ms-office.chartcolorstyle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style3.xml" ContentType="application/vnd.ms-office.chartstyle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45" r:id="rId2"/>
    <p:sldId id="353" r:id="rId3"/>
    <p:sldId id="354" r:id="rId4"/>
    <p:sldId id="355" r:id="rId5"/>
    <p:sldId id="258" r:id="rId6"/>
    <p:sldId id="286" r:id="rId7"/>
    <p:sldId id="348" r:id="rId8"/>
    <p:sldId id="352" r:id="rId9"/>
    <p:sldId id="346" r:id="rId10"/>
    <p:sldId id="347" r:id="rId11"/>
    <p:sldId id="350" r:id="rId12"/>
  </p:sldIdLst>
  <p:sldSz cx="9144000" cy="6858000" type="screen4x3"/>
  <p:notesSz cx="6797675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85F"/>
    <a:srgbClr val="F0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8" autoAdjust="0"/>
    <p:restoredTop sz="94660"/>
  </p:normalViewPr>
  <p:slideViewPr>
    <p:cSldViewPr>
      <p:cViewPr>
        <p:scale>
          <a:sx n="125" d="100"/>
          <a:sy n="125" d="100"/>
        </p:scale>
        <p:origin x="-123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PSR%202014-2020\informazioni%20agli%20utenti%20e%20comunicazione\PF%20PSR%208.1%20per%20assessore%20ott.%20202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PSR%202014-2020\informazioni%20agli%20utenti%20e%20comunicazione\PF%20PSR%208.1%20per%20assessore%20ott.%202020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\\regionemarche.intra\ormadfs\stock4\Giunta\Utenti\AgriProgrammazione\MONITORAGGIO%20PSR%202007_2013%20E%202014_2020\MONITORAGGIO%202014_2020\VARIE\TIPICITA'%202020\AvanzamPSR%20sintesi_con%20bandi%20e%20DOM_PF%20POST%20SISMA_per%20slide_tipicita.xlsx" TargetMode="External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380825502147272E-2"/>
          <c:y val="0.11911148280911991"/>
          <c:w val="0.89948984948310029"/>
          <c:h val="0.63960958005249335"/>
        </c:manualLayout>
      </c:layout>
      <c:pie3DChart>
        <c:varyColors val="1"/>
        <c:ser>
          <c:idx val="3"/>
          <c:order val="0"/>
          <c:tx>
            <c:strRef>
              <c:f>'PF PSR 8.1 per priorità'!$E$2</c:f>
              <c:strCache>
                <c:ptCount val="1"/>
                <c:pt idx="0">
                  <c:v>peso %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41-4936-99CB-D077676643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41-4936-99CB-D077676643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841-4936-99CB-D077676643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841-4936-99CB-D0776766433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841-4936-99CB-D0776766433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841-4936-99CB-D077676643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'PF PSR 8.1 per priorità'!$A$3:$A$9</c:f>
              <c:strCache>
                <c:ptCount val="6"/>
                <c:pt idx="0">
                  <c:v>priorità 2</c:v>
                </c:pt>
                <c:pt idx="1">
                  <c:v>priorità 3</c:v>
                </c:pt>
                <c:pt idx="2">
                  <c:v>priorità 4</c:v>
                </c:pt>
                <c:pt idx="3">
                  <c:v>priorità 5</c:v>
                </c:pt>
                <c:pt idx="4">
                  <c:v>priorità 6</c:v>
                </c:pt>
                <c:pt idx="5">
                  <c:v>Assistenza tecnica</c:v>
                </c:pt>
              </c:strCache>
              <c:extLst xmlns:c16r2="http://schemas.microsoft.com/office/drawing/2015/06/chart"/>
            </c:strRef>
          </c:cat>
          <c:val>
            <c:numRef>
              <c:f>'PF PSR 8.1 per priorità'!$E$3:$E$9</c:f>
              <c:numCache>
                <c:formatCode>0.0%</c:formatCode>
                <c:ptCount val="6"/>
                <c:pt idx="0">
                  <c:v>0.30826329330174379</c:v>
                </c:pt>
                <c:pt idx="1">
                  <c:v>0.12374410416177431</c:v>
                </c:pt>
                <c:pt idx="2">
                  <c:v>0.32171185300598332</c:v>
                </c:pt>
                <c:pt idx="3">
                  <c:v>7.2574724397200113E-2</c:v>
                </c:pt>
                <c:pt idx="4">
                  <c:v>0.1550603449521997</c:v>
                </c:pt>
                <c:pt idx="5">
                  <c:v>1.8645680181098842E-2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841-4936-99CB-D0776766433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081067620839065E-2"/>
          <c:y val="0.85290234704672785"/>
          <c:w val="0.96783786475832201"/>
          <c:h val="0.123805392861258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173376737801768E-3"/>
          <c:y val="0.22004459968819681"/>
          <c:w val="0.89948984948310029"/>
          <c:h val="0.63960958005249335"/>
        </c:manualLayout>
      </c:layout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276.775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sintesi!$B$2:$F$2</c:f>
              <c:strCache>
                <c:ptCount val="5"/>
                <c:pt idx="0">
                  <c:v>dotazione finanziaria PSR vigente</c:v>
                </c:pt>
                <c:pt idx="1">
                  <c:v>Risorse a bando Nuova Programmazione</c:v>
                </c:pt>
                <c:pt idx="2">
                  <c:v>Fondi "vincolati" totali (NP + TRASC)</c:v>
                </c:pt>
                <c:pt idx="3">
                  <c:v>Importo finanziato totale (NP + TRASC) IMPEGNI</c:v>
                </c:pt>
                <c:pt idx="4">
                  <c:v>contributo liquidato (spesa pubblica) (PAGAMENTI)</c:v>
                </c:pt>
              </c:strCache>
            </c:strRef>
          </c:cat>
          <c:val>
            <c:numRef>
              <c:f>sintesi!$B$3:$F$3</c:f>
              <c:numCache>
                <c:formatCode>_-* #,##0_-;\-* #,##0_-;_-* "-"??_-;_-@_-</c:formatCode>
                <c:ptCount val="5"/>
                <c:pt idx="0">
                  <c:v>697212.43064000004</c:v>
                </c:pt>
                <c:pt idx="1">
                  <c:v>800875</c:v>
                </c:pt>
                <c:pt idx="2">
                  <c:v>684843</c:v>
                </c:pt>
                <c:pt idx="3">
                  <c:v>581047</c:v>
                </c:pt>
                <c:pt idx="4">
                  <c:v>276413.58500000002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42-493C-83B3-8DAC4C283AB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41509376"/>
        <c:axId val="141512064"/>
      </c:barChart>
      <c:catAx>
        <c:axId val="14150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1512064"/>
        <c:crosses val="autoZero"/>
        <c:auto val="1"/>
        <c:lblAlgn val="ctr"/>
        <c:lblOffset val="100"/>
        <c:noMultiLvlLbl val="0"/>
      </c:catAx>
      <c:valAx>
        <c:axId val="141512064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4150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0.46613</cdr:x>
      <cdr:y>0.35378</cdr:y>
    </cdr:from>
    <cdr:to>
      <cdr:x>0.52674</cdr:x>
      <cdr:y>0.4033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3322972" y="1543282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 smtClean="0"/>
            <a:t>98%</a:t>
          </a:r>
          <a:endParaRPr lang="it-IT" sz="1100" dirty="0"/>
        </a:p>
      </cdr:txBody>
    </cdr:sp>
  </cdr:relSizeAnchor>
  <cdr:relSizeAnchor xmlns:cdr="http://schemas.openxmlformats.org/drawingml/2006/chartDrawing">
    <cdr:from>
      <cdr:x>0.66815</cdr:x>
      <cdr:y>0.45582</cdr:y>
    </cdr:from>
    <cdr:to>
      <cdr:x>0.72876</cdr:x>
      <cdr:y>0.50534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4763132" y="1988415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 smtClean="0"/>
            <a:t>83%</a:t>
          </a:r>
          <a:endParaRPr lang="it-IT" sz="1100" dirty="0"/>
        </a:p>
      </cdr:txBody>
    </cdr:sp>
  </cdr:relSizeAnchor>
  <cdr:relSizeAnchor xmlns:cdr="http://schemas.openxmlformats.org/drawingml/2006/chartDrawing">
    <cdr:from>
      <cdr:x>0.86007</cdr:x>
      <cdr:y>0.71693</cdr:y>
    </cdr:from>
    <cdr:to>
      <cdr:x>0.92068</cdr:x>
      <cdr:y>0.76645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6131284" y="3127458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 smtClean="0"/>
            <a:t>40%</a:t>
          </a:r>
          <a:endParaRPr lang="it-IT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950D3-24EF-48E6-9229-18008103A814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9DBF5-77EA-4A58-A964-5F78729F43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427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458085F-C952-46C9-BFCF-B252CDA6B4DC}" type="datetimeFigureOut">
              <a:rPr lang="it-IT"/>
              <a:pPr>
                <a:defRPr/>
              </a:pPr>
              <a:t>02/12/2020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Modifica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B0F503B-5FB3-46BB-9570-DBED6F9DB4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534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84A9D0-48C9-4833-A028-C07B27B3EEAF}" type="datetimeFigureOut">
              <a:rPr lang="it-IT"/>
              <a:pPr>
                <a:defRPr/>
              </a:pPr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039B0A5-652C-486D-B150-FF25277C15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37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36F8C45-43DC-4EB0-8C71-53AA775F52E2}" type="datetimeFigureOut">
              <a:rPr lang="it-IT"/>
              <a:pPr>
                <a:defRPr/>
              </a:pPr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9167D49-EFDF-49DC-8FAC-036FDD0E9C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09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67C3CED-839A-4EC8-A473-D79FFCE9D91C}" type="datetimeFigureOut">
              <a:rPr lang="it-IT"/>
              <a:pPr>
                <a:defRPr/>
              </a:pPr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15DC293-BE8A-4EAE-B1A0-BE8F9B23D3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17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58EC453-3992-4559-8D36-A0F987B6F802}" type="datetimeFigureOut">
              <a:rPr lang="it-IT"/>
              <a:pPr>
                <a:defRPr/>
              </a:pPr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253BC7D-C49B-4E7D-A73A-D59B812E18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79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64C6F7-F4E3-47F5-A183-143B54133E1C}" type="datetimeFigureOut">
              <a:rPr lang="it-IT"/>
              <a:pPr>
                <a:defRPr/>
              </a:pPr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945D000-92C7-4211-B44E-578CDD227A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10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BE552A-A6A0-44A5-A73A-B424C51AEF83}" type="datetimeFigureOut">
              <a:rPr lang="it-IT"/>
              <a:pPr>
                <a:defRPr/>
              </a:pPr>
              <a:t>02/12/2020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2A785B6-FB9F-481E-8964-444A318811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87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59A4AFA-81FE-43D9-8ACD-FF2D92106E7B}" type="datetimeFigureOut">
              <a:rPr lang="it-IT"/>
              <a:pPr>
                <a:defRPr/>
              </a:pPr>
              <a:t>02/12/2020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D1AF86B-8158-4EF7-A609-801FFE0BE5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960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5B501EA-DA03-45CE-B2A4-CE0E83EE1FE9}" type="datetimeFigureOut">
              <a:rPr lang="it-IT"/>
              <a:pPr>
                <a:defRPr/>
              </a:pPr>
              <a:t>02/12/2020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EC18118-3A1E-426E-B52E-0ED9AA4EE8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6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AAB846-A239-4E80-A9E7-F00C300A09B0}" type="datetimeFigureOut">
              <a:rPr lang="it-IT"/>
              <a:pPr>
                <a:defRPr/>
              </a:pPr>
              <a:t>02/12/2020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B8F41D3-04AA-4A8F-8395-824AE2BB55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03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9CB281-F094-40E8-B58F-C5D95E342040}" type="datetimeFigureOut">
              <a:rPr lang="it-IT"/>
              <a:pPr>
                <a:defRPr/>
              </a:pPr>
              <a:t>02/12/2020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6BF43FA-1B28-4E9C-858E-42380EE3FC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82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65C25D4-C6CF-4192-80FF-ACFC6496DDD1}" type="datetimeFigureOut">
              <a:rPr lang="it-IT"/>
              <a:pPr>
                <a:defRPr/>
              </a:pPr>
              <a:t>02/12/2020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DD9AEB7-1102-4D53-8772-7EF16648A1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13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72008" y="5776887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673461" y="483104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it-IT" sz="2000" b="1" dirty="0" smtClean="0"/>
              <a:t>Stato </a:t>
            </a:r>
            <a:r>
              <a:rPr lang="it-IT" sz="2000" b="1" dirty="0"/>
              <a:t>di Attuazione del PSR Marche ad oggi: risultati e obiettivi raggiunti</a:t>
            </a:r>
            <a:endParaRPr lang="it-IT" altLang="it-IT" sz="2000" b="1" dirty="0"/>
          </a:p>
          <a:p>
            <a:pPr algn="ctr"/>
            <a:endParaRPr lang="it-IT" sz="1400" dirty="0" smtClean="0"/>
          </a:p>
          <a:p>
            <a:pPr algn="ctr"/>
            <a:r>
              <a:rPr lang="it-IT" sz="1400" dirty="0" smtClean="0"/>
              <a:t>30 novembre 2020</a:t>
            </a:r>
            <a:endParaRPr lang="it-IT" sz="1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4280"/>
            <a:ext cx="9144000" cy="443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 bwMode="auto">
          <a:xfrm>
            <a:off x="476170" y="4979675"/>
            <a:ext cx="5803900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/>
              <a:t>STIMA TOTALE IMPORTO PAGAMENTI OLTRE «N+3» AL 31/12/2020</a:t>
            </a:r>
          </a:p>
        </p:txBody>
      </p:sp>
      <p:sp>
        <p:nvSpPr>
          <p:cNvPr id="26" name="CasellaDiTesto 10"/>
          <p:cNvSpPr txBox="1">
            <a:spLocks noChangeArrowheads="1"/>
          </p:cNvSpPr>
          <p:nvPr/>
        </p:nvSpPr>
        <p:spPr bwMode="auto">
          <a:xfrm>
            <a:off x="5451475" y="336550"/>
            <a:ext cx="360045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300" b="1" dirty="0" smtClean="0"/>
              <a:t>Stato di attuazione PSR </a:t>
            </a:r>
            <a:r>
              <a:rPr lang="it-IT" altLang="it-IT" sz="1300" b="1" dirty="0"/>
              <a:t>Marche </a:t>
            </a:r>
            <a:r>
              <a:rPr lang="it-IT" altLang="it-IT" sz="1300" b="1" dirty="0" smtClean="0"/>
              <a:t>2014-2020</a:t>
            </a:r>
            <a:endParaRPr lang="it-IT" altLang="it-IT" sz="1300" b="1" dirty="0"/>
          </a:p>
        </p:txBody>
      </p:sp>
      <p:grpSp>
        <p:nvGrpSpPr>
          <p:cNvPr id="27" name="Gruppo 31"/>
          <p:cNvGrpSpPr>
            <a:grpSpLocks/>
          </p:cNvGrpSpPr>
          <p:nvPr/>
        </p:nvGrpSpPr>
        <p:grpSpPr bwMode="auto">
          <a:xfrm>
            <a:off x="642864" y="1465264"/>
            <a:ext cx="7766050" cy="3376612"/>
            <a:chOff x="683568" y="2132856"/>
            <a:chExt cx="6840760" cy="3159572"/>
          </a:xfrm>
        </p:grpSpPr>
        <p:sp>
          <p:nvSpPr>
            <p:cNvPr id="28" name="CasellaDiTesto 27"/>
            <p:cNvSpPr txBox="1"/>
            <p:nvPr/>
          </p:nvSpPr>
          <p:spPr>
            <a:xfrm>
              <a:off x="683568" y="2132856"/>
              <a:ext cx="5112391" cy="3461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b="1" dirty="0"/>
                <a:t>IMPORTO PAGAMENTI già effettuati OLTRE «N+3»</a:t>
              </a: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5939990" y="2132856"/>
              <a:ext cx="1584338" cy="3743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b="1" dirty="0" smtClean="0"/>
                <a:t>4.555.591</a:t>
              </a:r>
              <a:endParaRPr lang="it-IT" sz="2000" b="1" dirty="0"/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683568" y="2609688"/>
              <a:ext cx="5112391" cy="8645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dirty="0">
                  <a:latin typeface="+mn-lt"/>
                </a:rPr>
                <a:t>MISURE STRUTTURALI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1800" dirty="0">
                  <a:latin typeface="+mn-lt"/>
                </a:rPr>
                <a:t>Elenchi chiusi in pagamento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1800" dirty="0">
                  <a:latin typeface="+mn-lt"/>
                </a:rPr>
                <a:t>Domande in istruttoria da pagare</a:t>
              </a: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686365" y="3619801"/>
              <a:ext cx="4824330" cy="8645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dirty="0">
                  <a:latin typeface="+mn-lt"/>
                </a:rPr>
                <a:t>MISURE A SUPERFICIE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1800" dirty="0">
                  <a:latin typeface="+mn-lt"/>
                </a:rPr>
                <a:t>Stima da pagare annualità 2016-2019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1800" dirty="0">
                  <a:latin typeface="+mn-lt"/>
                </a:rPr>
                <a:t>Stima pagamenti annualità 2020</a:t>
              </a:r>
            </a:p>
          </p:txBody>
        </p:sp>
        <p:sp>
          <p:nvSpPr>
            <p:cNvPr id="32" name="CasellaDiTesto 16"/>
            <p:cNvSpPr txBox="1">
              <a:spLocks noChangeArrowheads="1"/>
            </p:cNvSpPr>
            <p:nvPr/>
          </p:nvSpPr>
          <p:spPr bwMode="auto">
            <a:xfrm>
              <a:off x="6012160" y="2852936"/>
              <a:ext cx="1512168" cy="777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it-IT" altLang="it-IT" dirty="0">
                  <a:latin typeface="Calibri" panose="020F0502020204030204" pitchFamily="34" charset="0"/>
                </a:rPr>
                <a:t> </a:t>
              </a:r>
              <a:r>
                <a:rPr lang="it-IT" altLang="it-IT" sz="2000" dirty="0">
                  <a:latin typeface="Calibri" panose="020F0502020204030204" pitchFamily="34" charset="0"/>
                </a:rPr>
                <a:t>3.577.932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it-IT" altLang="it-IT" dirty="0">
                  <a:latin typeface="Calibri" panose="020F0502020204030204" pitchFamily="34" charset="0"/>
                </a:rPr>
                <a:t> </a:t>
              </a:r>
              <a:r>
                <a:rPr lang="it-IT" altLang="it-IT" sz="2000" dirty="0">
                  <a:latin typeface="Calibri" panose="020F0502020204030204" pitchFamily="34" charset="0"/>
                </a:rPr>
                <a:t>6.780.682</a:t>
              </a:r>
            </a:p>
          </p:txBody>
        </p:sp>
        <p:sp>
          <p:nvSpPr>
            <p:cNvPr id="33" name="CasellaDiTesto 21"/>
            <p:cNvSpPr txBox="1">
              <a:spLocks noChangeArrowheads="1"/>
            </p:cNvSpPr>
            <p:nvPr/>
          </p:nvSpPr>
          <p:spPr bwMode="auto">
            <a:xfrm>
              <a:off x="6012160" y="3855660"/>
              <a:ext cx="1512168" cy="719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it-IT" altLang="it-IT" dirty="0">
                  <a:latin typeface="Calibri" panose="020F0502020204030204" pitchFamily="34" charset="0"/>
                </a:rPr>
                <a:t>  </a:t>
              </a:r>
              <a:r>
                <a:rPr lang="it-IT" altLang="it-IT" sz="2000" dirty="0">
                  <a:latin typeface="Calibri" panose="020F0502020204030204" pitchFamily="34" charset="0"/>
                </a:rPr>
                <a:t>   619.050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it-IT" altLang="it-IT" sz="2000" dirty="0">
                  <a:latin typeface="Calibri" panose="020F0502020204030204" pitchFamily="34" charset="0"/>
                </a:rPr>
                <a:t>  </a:t>
              </a:r>
              <a:r>
                <a:rPr lang="it-IT" altLang="it-IT" sz="2000" dirty="0" smtClean="0">
                  <a:latin typeface="Calibri" panose="020F0502020204030204" pitchFamily="34" charset="0"/>
                </a:rPr>
                <a:t>2.867.786</a:t>
              </a:r>
              <a:endParaRPr lang="it-IT" altLang="it-IT" sz="2000" dirty="0">
                <a:latin typeface="Calibri" panose="020F0502020204030204" pitchFamily="34" charset="0"/>
              </a:endParaRP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851371" y="4629913"/>
              <a:ext cx="4129346" cy="66251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b="1" dirty="0"/>
                <a:t>TOTALE STIMA ULTERIORI PAGAMENTI entro il 31/12/2020</a:t>
              </a: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6084021" y="4735381"/>
              <a:ext cx="1440307" cy="37433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b="1" dirty="0" smtClean="0">
                  <a:solidFill>
                    <a:schemeClr val="tx1"/>
                  </a:solidFill>
                </a:rPr>
                <a:t>13.845.450</a:t>
              </a:r>
              <a:endParaRPr lang="it-IT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CasellaDiTesto 35"/>
          <p:cNvSpPr txBox="1"/>
          <p:nvPr/>
        </p:nvSpPr>
        <p:spPr bwMode="auto">
          <a:xfrm>
            <a:off x="6658032" y="5156260"/>
            <a:ext cx="1892300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1"/>
                </a:solidFill>
              </a:rPr>
              <a:t>18.401.041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820170" y="1063588"/>
            <a:ext cx="749776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latin typeface="Arial" charset="0"/>
                <a:cs typeface="Arial" charset="0"/>
              </a:rPr>
              <a:t>Previsione superamento obiettivo N+3</a:t>
            </a:r>
          </a:p>
        </p:txBody>
      </p:sp>
    </p:spTree>
    <p:extLst>
      <p:ext uri="{BB962C8B-B14F-4D97-AF65-F5344CB8AC3E}">
        <p14:creationId xmlns:p14="http://schemas.microsoft.com/office/powerpoint/2010/main" val="19787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500188" y="1357313"/>
            <a:ext cx="6357937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Grazie per l’attenzione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patrizia.bernacconi@regione.marche.it</a:t>
            </a:r>
            <a:endParaRPr lang="it-IT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		</a:t>
            </a:r>
            <a:endParaRPr lang="it-IT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5451475" y="336550"/>
            <a:ext cx="360045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300" b="1" dirty="0" smtClean="0"/>
              <a:t>Stato di attuazione PSR </a:t>
            </a:r>
            <a:r>
              <a:rPr lang="it-IT" altLang="it-IT" sz="1300" b="1" dirty="0"/>
              <a:t>Marche </a:t>
            </a:r>
            <a:r>
              <a:rPr lang="it-IT" altLang="it-IT" sz="1300" b="1" dirty="0" smtClean="0"/>
              <a:t>2014-2020</a:t>
            </a:r>
            <a:endParaRPr lang="it-IT" altLang="it-IT" sz="1300" b="1" dirty="0"/>
          </a:p>
        </p:txBody>
      </p:sp>
    </p:spTree>
    <p:extLst>
      <p:ext uri="{BB962C8B-B14F-4D97-AF65-F5344CB8AC3E}">
        <p14:creationId xmlns:p14="http://schemas.microsoft.com/office/powerpoint/2010/main" val="95859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68188" y="1339434"/>
            <a:ext cx="8280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Il Programma di Sviluppo Rurale delle Marche </a:t>
            </a:r>
            <a:r>
              <a:rPr lang="it-IT" sz="2000" dirty="0">
                <a:latin typeface="+mn-lt"/>
              </a:rPr>
              <a:t>è stato </a:t>
            </a:r>
            <a:r>
              <a:rPr lang="it-IT" altLang="it-IT" sz="2000" dirty="0" smtClean="0">
                <a:latin typeface="+mn-lt"/>
              </a:rPr>
              <a:t>approvato </a:t>
            </a:r>
            <a:r>
              <a:rPr lang="it-IT" altLang="it-IT" sz="2000" dirty="0">
                <a:latin typeface="+mn-lt"/>
              </a:rPr>
              <a:t>nel </a:t>
            </a:r>
            <a:r>
              <a:rPr lang="it-IT" altLang="it-IT" sz="2000" dirty="0" smtClean="0">
                <a:latin typeface="+mn-lt"/>
              </a:rPr>
              <a:t>2015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91696" y="2132091"/>
            <a:ext cx="83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b="1" dirty="0"/>
              <a:t>537,96 milioni di </a:t>
            </a:r>
            <a:r>
              <a:rPr lang="it-IT" altLang="it-IT" b="1" dirty="0" smtClean="0"/>
              <a:t>euro </a:t>
            </a:r>
            <a:r>
              <a:rPr lang="it-IT" altLang="it-IT" dirty="0"/>
              <a:t>la dotazione iniziale di risorse pubbliche (FEASR -Stato -Regione)</a:t>
            </a:r>
            <a:r>
              <a:rPr lang="it-IT" altLang="it-IT" b="1" dirty="0" smtClean="0"/>
              <a:t>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08905" y="2853551"/>
            <a:ext cx="836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b="1" dirty="0" smtClean="0"/>
              <a:t>159,25 </a:t>
            </a:r>
            <a:r>
              <a:rPr lang="it-IT" altLang="it-IT" b="1" dirty="0"/>
              <a:t>milioni di </a:t>
            </a:r>
            <a:r>
              <a:rPr lang="it-IT" altLang="it-IT" b="1" dirty="0" smtClean="0"/>
              <a:t>euro </a:t>
            </a:r>
            <a:r>
              <a:rPr lang="it-IT" altLang="it-IT" dirty="0" smtClean="0"/>
              <a:t>le risorse </a:t>
            </a:r>
            <a:r>
              <a:rPr lang="it-IT" altLang="it-IT" dirty="0"/>
              <a:t>pubbliche </a:t>
            </a:r>
            <a:r>
              <a:rPr lang="it-IT" altLang="it-IT" dirty="0" smtClean="0"/>
              <a:t>assegnate nel 2017 a seguito del SISMA 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04454" y="3722652"/>
            <a:ext cx="8360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altLang="it-IT" dirty="0"/>
              <a:t>Dopo il terremoto il cofinanziamento regionale è stato preso in carico dai fondi Statali e parte delle risorse regionali «risparmiate» sono state destinate ad interventi </a:t>
            </a:r>
            <a:r>
              <a:rPr lang="it-IT" altLang="it-IT" b="1" dirty="0"/>
              <a:t>Top Up </a:t>
            </a:r>
            <a:r>
              <a:rPr lang="it-IT" altLang="it-IT" dirty="0"/>
              <a:t>degli investimenti aziendali PSR nelle aree terremotate. </a:t>
            </a:r>
            <a:endParaRPr lang="it-IT" altLang="it-IT" dirty="0" smtClean="0"/>
          </a:p>
          <a:p>
            <a:pPr>
              <a:defRPr/>
            </a:pPr>
            <a:r>
              <a:rPr lang="it-IT" altLang="it-IT" dirty="0" smtClean="0"/>
              <a:t>Ad </a:t>
            </a:r>
            <a:r>
              <a:rPr lang="it-IT" altLang="it-IT" dirty="0"/>
              <a:t>oggi </a:t>
            </a:r>
            <a:r>
              <a:rPr lang="it-IT" altLang="it-IT" dirty="0" smtClean="0"/>
              <a:t>sono stati impegnati </a:t>
            </a:r>
            <a:r>
              <a:rPr lang="it-IT" altLang="it-IT" b="1" dirty="0"/>
              <a:t>28,6 milioni di euro</a:t>
            </a:r>
          </a:p>
        </p:txBody>
      </p:sp>
      <p:sp>
        <p:nvSpPr>
          <p:cNvPr id="15" name="CasellaDiTesto 10"/>
          <p:cNvSpPr txBox="1">
            <a:spLocks noChangeArrowheads="1"/>
          </p:cNvSpPr>
          <p:nvPr/>
        </p:nvSpPr>
        <p:spPr bwMode="auto">
          <a:xfrm>
            <a:off x="5428160" y="336578"/>
            <a:ext cx="360045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300" b="1" dirty="0" smtClean="0"/>
              <a:t>Stato di attuazione PSR </a:t>
            </a:r>
            <a:r>
              <a:rPr lang="it-IT" altLang="it-IT" sz="1300" b="1" dirty="0"/>
              <a:t>Marche </a:t>
            </a:r>
            <a:r>
              <a:rPr lang="it-IT" altLang="it-IT" sz="1300" b="1" dirty="0" smtClean="0"/>
              <a:t>2014-2020</a:t>
            </a:r>
            <a:endParaRPr lang="it-IT" altLang="it-IT" sz="1300" b="1" dirty="0"/>
          </a:p>
        </p:txBody>
      </p:sp>
    </p:spTree>
    <p:extLst>
      <p:ext uri="{BB962C8B-B14F-4D97-AF65-F5344CB8AC3E}">
        <p14:creationId xmlns:p14="http://schemas.microsoft.com/office/powerpoint/2010/main" val="6451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8" name="Rettangolo 1"/>
          <p:cNvSpPr>
            <a:spLocks noChangeArrowheads="1"/>
          </p:cNvSpPr>
          <p:nvPr/>
        </p:nvSpPr>
        <p:spPr bwMode="auto">
          <a:xfrm>
            <a:off x="323528" y="2024616"/>
            <a:ext cx="377574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 dirty="0" smtClean="0">
                <a:latin typeface="+mn-lt"/>
              </a:rPr>
              <a:t>Le </a:t>
            </a:r>
            <a:r>
              <a:rPr lang="it-IT" altLang="it-IT" sz="1200" b="1" dirty="0">
                <a:latin typeface="+mn-lt"/>
              </a:rPr>
              <a:t>6 </a:t>
            </a:r>
            <a:r>
              <a:rPr lang="it-IT" altLang="it-IT" sz="1200" b="1" dirty="0" smtClean="0">
                <a:latin typeface="+mn-lt"/>
              </a:rPr>
              <a:t>priorità dei Programmi di Sviluppo Rurale</a:t>
            </a:r>
            <a:r>
              <a:rPr lang="it-IT" altLang="it-IT" sz="1200" dirty="0" smtClean="0">
                <a:latin typeface="+mn-lt"/>
              </a:rPr>
              <a:t>:</a:t>
            </a:r>
            <a:endParaRPr lang="it-IT" altLang="it-IT" sz="1200" dirty="0">
              <a:latin typeface="+mn-lt"/>
            </a:endParaRPr>
          </a:p>
          <a:p>
            <a:pPr lvl="1">
              <a:buFont typeface="Calibri" panose="020F0502020204030204" pitchFamily="34" charset="0"/>
              <a:buAutoNum type="arabicPeriod"/>
            </a:pPr>
            <a:r>
              <a:rPr lang="it-IT" altLang="it-IT" sz="1200" b="1" dirty="0">
                <a:latin typeface="+mn-lt"/>
              </a:rPr>
              <a:t>conoscenza </a:t>
            </a:r>
            <a:r>
              <a:rPr lang="it-IT" altLang="it-IT" sz="1200" dirty="0">
                <a:latin typeface="+mn-lt"/>
              </a:rPr>
              <a:t>(formazione, informazione, consulenza)</a:t>
            </a:r>
            <a:r>
              <a:rPr lang="it-IT" altLang="it-IT" sz="1200" b="1" dirty="0">
                <a:latin typeface="+mn-lt"/>
              </a:rPr>
              <a:t> e innovazione</a:t>
            </a:r>
            <a:r>
              <a:rPr lang="it-IT" altLang="it-IT" sz="1200" dirty="0">
                <a:latin typeface="+mn-lt"/>
              </a:rPr>
              <a:t> (è </a:t>
            </a:r>
            <a:r>
              <a:rPr lang="it-IT" altLang="it-IT" sz="1200" u="sng" dirty="0">
                <a:latin typeface="+mn-lt"/>
              </a:rPr>
              <a:t>trasversale ed inclusa in tutte le altre</a:t>
            </a:r>
            <a:r>
              <a:rPr lang="it-IT" altLang="it-IT" sz="1200" dirty="0">
                <a:latin typeface="+mn-lt"/>
              </a:rPr>
              <a:t>); </a:t>
            </a:r>
          </a:p>
          <a:p>
            <a:pPr lvl="1" algn="just">
              <a:buFont typeface="Calibri" panose="020F0502020204030204" pitchFamily="34" charset="0"/>
              <a:buAutoNum type="arabicPeriod"/>
            </a:pPr>
            <a:r>
              <a:rPr lang="it-IT" altLang="it-IT" sz="1200" b="1" dirty="0">
                <a:latin typeface="+mn-lt"/>
              </a:rPr>
              <a:t>competitività dell’agricoltura</a:t>
            </a:r>
            <a:r>
              <a:rPr lang="it-IT" altLang="it-IT" sz="1200" dirty="0">
                <a:latin typeface="+mn-lt"/>
              </a:rPr>
              <a:t> (compreso ricambio generazionale); </a:t>
            </a:r>
          </a:p>
          <a:p>
            <a:pPr lvl="1">
              <a:buFont typeface="Calibri" panose="020F0502020204030204" pitchFamily="34" charset="0"/>
              <a:buAutoNum type="arabicPeriod"/>
            </a:pPr>
            <a:r>
              <a:rPr lang="it-IT" altLang="it-IT" sz="1200" dirty="0">
                <a:latin typeface="+mn-lt"/>
              </a:rPr>
              <a:t>sviluppo delle </a:t>
            </a:r>
            <a:r>
              <a:rPr lang="it-IT" altLang="it-IT" sz="1200" b="1" dirty="0">
                <a:latin typeface="+mn-lt"/>
              </a:rPr>
              <a:t>filiere</a:t>
            </a:r>
            <a:r>
              <a:rPr lang="it-IT" altLang="it-IT" sz="1200" dirty="0">
                <a:latin typeface="+mn-lt"/>
              </a:rPr>
              <a:t>, benessere animali e calamità; </a:t>
            </a:r>
          </a:p>
          <a:p>
            <a:pPr lvl="1">
              <a:buFont typeface="Calibri" panose="020F0502020204030204" pitchFamily="34" charset="0"/>
              <a:buAutoNum type="arabicPeriod"/>
            </a:pPr>
            <a:r>
              <a:rPr lang="it-IT" altLang="it-IT" sz="1200" dirty="0">
                <a:latin typeface="+mn-lt"/>
              </a:rPr>
              <a:t>tutela </a:t>
            </a:r>
            <a:r>
              <a:rPr lang="it-IT" altLang="it-IT" sz="1200" b="1" dirty="0">
                <a:latin typeface="+mn-lt"/>
              </a:rPr>
              <a:t>ecosistemi</a:t>
            </a:r>
            <a:r>
              <a:rPr lang="it-IT" altLang="it-IT" sz="1200" dirty="0">
                <a:latin typeface="+mn-lt"/>
              </a:rPr>
              <a:t> connessi all’agricoltura e alle foreste (biodiversità, qualità dell’acqua, suolo); </a:t>
            </a:r>
          </a:p>
          <a:p>
            <a:pPr lvl="1">
              <a:buFont typeface="Calibri" panose="020F0502020204030204" pitchFamily="34" charset="0"/>
              <a:buAutoNum type="arabicPeriod"/>
            </a:pPr>
            <a:r>
              <a:rPr lang="it-IT" altLang="it-IT" sz="1200" dirty="0">
                <a:latin typeface="+mn-lt"/>
              </a:rPr>
              <a:t>uso efficiente delle risorse e </a:t>
            </a:r>
            <a:r>
              <a:rPr lang="it-IT" altLang="it-IT" sz="1200" b="1" dirty="0">
                <a:latin typeface="+mn-lt"/>
              </a:rPr>
              <a:t>clima </a:t>
            </a:r>
            <a:r>
              <a:rPr lang="it-IT" altLang="it-IT" sz="1200" dirty="0">
                <a:latin typeface="+mn-lt"/>
              </a:rPr>
              <a:t>(risparmio idrico, energia rinnovabile, emissioni di gas serra, sequestro del carbonio);</a:t>
            </a:r>
          </a:p>
          <a:p>
            <a:pPr lvl="1">
              <a:buFont typeface="Calibri" panose="020F0502020204030204" pitchFamily="34" charset="0"/>
              <a:buAutoNum type="arabicPeriod"/>
            </a:pPr>
            <a:r>
              <a:rPr lang="it-IT" altLang="it-IT" sz="1200" dirty="0">
                <a:latin typeface="+mn-lt"/>
              </a:rPr>
              <a:t>inclusione sociale e sviluppo economico nelle </a:t>
            </a:r>
            <a:r>
              <a:rPr lang="it-IT" altLang="it-IT" sz="1200" b="1" dirty="0">
                <a:latin typeface="+mn-lt"/>
              </a:rPr>
              <a:t>zone rurali </a:t>
            </a:r>
            <a:r>
              <a:rPr lang="it-IT" altLang="it-IT" sz="1200" dirty="0">
                <a:latin typeface="+mn-lt"/>
              </a:rPr>
              <a:t>(diversificazione, microimprese, sviluppo locale in aree rurali, ICT/banda larga)</a:t>
            </a:r>
          </a:p>
        </p:txBody>
      </p:sp>
      <p:sp>
        <p:nvSpPr>
          <p:cNvPr id="3" name="Rettangolo 2"/>
          <p:cNvSpPr/>
          <p:nvPr/>
        </p:nvSpPr>
        <p:spPr>
          <a:xfrm>
            <a:off x="1674669" y="1181293"/>
            <a:ext cx="6260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Le Priorità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della politica di sviluppo 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rurale nel PSR Marche</a:t>
            </a:r>
            <a:endParaRPr lang="it-IT" sz="2000" dirty="0">
              <a:latin typeface="+mj-lt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3528" y="1552768"/>
            <a:ext cx="8504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1200" dirty="0"/>
              <a:t>In base alla normativa comunitaria i Programmi di sviluppo rurale devono perseguire degli obiettivi predefiniti chiamati “Priorità” che a loro volta si articolano in 18 sotto obiettivi chiamati “FOCUS AREA”</a:t>
            </a:r>
          </a:p>
        </p:txBody>
      </p:sp>
      <p:sp>
        <p:nvSpPr>
          <p:cNvPr id="5" name="Rettangolo 4"/>
          <p:cNvSpPr/>
          <p:nvPr/>
        </p:nvSpPr>
        <p:spPr>
          <a:xfrm>
            <a:off x="4805109" y="1869955"/>
            <a:ext cx="4159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dirty="0"/>
              <a:t>Nel PSR Marche le risorse sono state così distribuite tra le </a:t>
            </a:r>
            <a:r>
              <a:rPr lang="it-IT" altLang="it-IT" b="1" dirty="0"/>
              <a:t>6 priorità</a:t>
            </a:r>
            <a:r>
              <a:rPr lang="it-IT" altLang="it-IT" dirty="0"/>
              <a:t>:</a:t>
            </a:r>
          </a:p>
        </p:txBody>
      </p:sp>
      <p:graphicFrame>
        <p:nvGraphicFramePr>
          <p:cNvPr id="11" name="Grafico 10"/>
          <p:cNvGraphicFramePr/>
          <p:nvPr>
            <p:extLst>
              <p:ext uri="{D42A27DB-BD31-4B8C-83A1-F6EECF244321}">
                <p14:modId xmlns:p14="http://schemas.microsoft.com/office/powerpoint/2010/main" val="2470360531"/>
              </p:ext>
            </p:extLst>
          </p:nvPr>
        </p:nvGraphicFramePr>
        <p:xfrm>
          <a:off x="4572000" y="2359170"/>
          <a:ext cx="4176464" cy="3271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asellaDiTesto 10"/>
          <p:cNvSpPr txBox="1">
            <a:spLocks noChangeArrowheads="1"/>
          </p:cNvSpPr>
          <p:nvPr/>
        </p:nvSpPr>
        <p:spPr bwMode="auto">
          <a:xfrm>
            <a:off x="5428160" y="336578"/>
            <a:ext cx="360045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300" b="1" dirty="0" smtClean="0"/>
              <a:t>Stato di attuazione PSR </a:t>
            </a:r>
            <a:r>
              <a:rPr lang="it-IT" altLang="it-IT" sz="1300" b="1" dirty="0"/>
              <a:t>Marche </a:t>
            </a:r>
            <a:r>
              <a:rPr lang="it-IT" altLang="it-IT" sz="1300" b="1" dirty="0" smtClean="0"/>
              <a:t>2014-2020</a:t>
            </a:r>
            <a:endParaRPr lang="it-IT" altLang="it-IT" sz="1300" b="1" dirty="0"/>
          </a:p>
        </p:txBody>
      </p:sp>
    </p:spTree>
    <p:extLst>
      <p:ext uri="{BB962C8B-B14F-4D97-AF65-F5344CB8AC3E}">
        <p14:creationId xmlns:p14="http://schemas.microsoft.com/office/powerpoint/2010/main" val="8628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76354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639256" y="1149899"/>
            <a:ext cx="3610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Le risorse nelle principali misure</a:t>
            </a:r>
            <a:endParaRPr lang="it-IT" sz="2000" dirty="0">
              <a:latin typeface="+mj-lt"/>
            </a:endParaRPr>
          </a:p>
        </p:txBody>
      </p:sp>
      <p:graphicFrame>
        <p:nvGraphicFramePr>
          <p:cNvPr id="11" name="Grafico 10"/>
          <p:cNvGraphicFramePr/>
          <p:nvPr>
            <p:extLst>
              <p:ext uri="{D42A27DB-BD31-4B8C-83A1-F6EECF244321}">
                <p14:modId xmlns:p14="http://schemas.microsoft.com/office/powerpoint/2010/main" val="287060083"/>
              </p:ext>
            </p:extLst>
          </p:nvPr>
        </p:nvGraphicFramePr>
        <p:xfrm>
          <a:off x="4572000" y="2359170"/>
          <a:ext cx="4176464" cy="3271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asellaDiTesto 10"/>
          <p:cNvSpPr txBox="1">
            <a:spLocks noChangeArrowheads="1"/>
          </p:cNvSpPr>
          <p:nvPr/>
        </p:nvSpPr>
        <p:spPr bwMode="auto">
          <a:xfrm>
            <a:off x="5428160" y="336578"/>
            <a:ext cx="360045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300" b="1" dirty="0" smtClean="0"/>
              <a:t>Stato di attuazione PSR </a:t>
            </a:r>
            <a:r>
              <a:rPr lang="it-IT" altLang="it-IT" sz="1300" b="1" dirty="0"/>
              <a:t>Marche </a:t>
            </a:r>
            <a:r>
              <a:rPr lang="it-IT" altLang="it-IT" sz="1300" b="1" dirty="0" smtClean="0"/>
              <a:t>2014-2020</a:t>
            </a:r>
            <a:endParaRPr lang="it-IT" altLang="it-IT" sz="1300" b="1" dirty="0"/>
          </a:p>
        </p:txBody>
      </p:sp>
      <p:sp>
        <p:nvSpPr>
          <p:cNvPr id="14" name="Rettangolo 13"/>
          <p:cNvSpPr/>
          <p:nvPr/>
        </p:nvSpPr>
        <p:spPr>
          <a:xfrm>
            <a:off x="338094" y="1601147"/>
            <a:ext cx="8490128" cy="472437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defRPr/>
            </a:pPr>
            <a:r>
              <a:rPr lang="it-IT" altLang="it-IT" sz="1400" dirty="0"/>
              <a:t>Per il perseguimento di ciascun obiettivo sono individuate Misure, </a:t>
            </a:r>
            <a:r>
              <a:rPr lang="it-IT" altLang="it-IT" sz="1400" dirty="0" err="1"/>
              <a:t>Sottomisure</a:t>
            </a:r>
            <a:r>
              <a:rPr lang="it-IT" altLang="it-IT" sz="1400" dirty="0"/>
              <a:t> ed Operazioni</a:t>
            </a:r>
          </a:p>
          <a:p>
            <a:pPr>
              <a:defRPr/>
            </a:pPr>
            <a:endParaRPr lang="it-IT" sz="800" dirty="0" smtClean="0"/>
          </a:p>
          <a:p>
            <a:pPr>
              <a:defRPr/>
            </a:pPr>
            <a:r>
              <a:rPr lang="it-IT" sz="1400" dirty="0" smtClean="0"/>
              <a:t>Tra le principali in termini di risorse finanziarie si segnalano:</a:t>
            </a:r>
            <a:endParaRPr lang="it-IT" sz="1400" dirty="0"/>
          </a:p>
          <a:p>
            <a:pPr>
              <a:defRPr/>
            </a:pPr>
            <a:endParaRPr lang="it-IT" sz="11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1400" dirty="0"/>
              <a:t>supporto degli </a:t>
            </a:r>
            <a:r>
              <a:rPr lang="it-IT" sz="1400" b="1" dirty="0"/>
              <a:t>investimenti delle aziende agricole </a:t>
            </a:r>
            <a:r>
              <a:rPr lang="it-IT" sz="1400" dirty="0"/>
              <a:t>(misura 4.1) – 99 milioni di euro + 28,6 top up</a:t>
            </a:r>
            <a:r>
              <a:rPr lang="it-IT" sz="1400" dirty="0" smtClean="0"/>
              <a:t>;</a:t>
            </a:r>
          </a:p>
          <a:p>
            <a:pPr>
              <a:defRPr/>
            </a:pPr>
            <a:endParaRPr lang="it-IT" sz="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1400" dirty="0"/>
              <a:t>aiuti all’</a:t>
            </a:r>
            <a:r>
              <a:rPr lang="it-IT" sz="1400" b="1" dirty="0"/>
              <a:t>agricoltura biologica </a:t>
            </a:r>
            <a:r>
              <a:rPr lang="it-IT" sz="1400" dirty="0"/>
              <a:t>(misura 11) – 111 milioni</a:t>
            </a:r>
            <a:r>
              <a:rPr lang="it-IT" sz="1400" dirty="0" smtClean="0"/>
              <a:t>;</a:t>
            </a:r>
          </a:p>
          <a:p>
            <a:pPr>
              <a:defRPr/>
            </a:pPr>
            <a:endParaRPr lang="it-IT" sz="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1400" dirty="0"/>
              <a:t>indennità a favore degli agricoltori delle </a:t>
            </a:r>
            <a:r>
              <a:rPr lang="it-IT" sz="1400" b="1" dirty="0"/>
              <a:t>zone di montagna </a:t>
            </a:r>
            <a:r>
              <a:rPr lang="it-IT" sz="1400" dirty="0"/>
              <a:t>(misura 13.1) – 66,5 milioni</a:t>
            </a:r>
            <a:r>
              <a:rPr lang="it-IT" sz="1400" dirty="0" smtClean="0"/>
              <a:t>;</a:t>
            </a:r>
          </a:p>
          <a:p>
            <a:pPr>
              <a:defRPr/>
            </a:pPr>
            <a:endParaRPr lang="it-IT" sz="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1400" dirty="0"/>
              <a:t>approccio LEADER che attua misure di </a:t>
            </a:r>
            <a:r>
              <a:rPr lang="it-IT" sz="1400" b="1" dirty="0"/>
              <a:t>sviluppo delle aree rurali </a:t>
            </a:r>
            <a:r>
              <a:rPr lang="it-IT" sz="1400" dirty="0"/>
              <a:t>(misura19) –  oltre 75 milioni; (per lo più rivolti agli enti locali per recupero borghi rurali, patrimonio culturale, itinerari turistici, centri per servizi alla popolazione ecc</a:t>
            </a:r>
            <a:r>
              <a:rPr lang="it-IT" sz="1400" dirty="0" smtClean="0"/>
              <a:t>.);</a:t>
            </a:r>
          </a:p>
          <a:p>
            <a:pPr>
              <a:defRPr/>
            </a:pPr>
            <a:endParaRPr lang="it-IT" sz="8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1400" b="1" dirty="0" smtClean="0"/>
              <a:t>multifunzionalità</a:t>
            </a:r>
            <a:r>
              <a:rPr lang="it-IT" sz="1400" dirty="0" smtClean="0"/>
              <a:t> </a:t>
            </a:r>
            <a:r>
              <a:rPr lang="it-IT" sz="1400" dirty="0"/>
              <a:t>aziendale (misura 6.4) agriturismo, agricoltura sociale, trasformazione e vendita diretta) e l’avvio di nuove imprese – oltre 33 milioni</a:t>
            </a:r>
            <a:r>
              <a:rPr lang="it-IT" sz="1400" dirty="0" smtClean="0"/>
              <a:t>;</a:t>
            </a:r>
          </a:p>
          <a:p>
            <a:pPr>
              <a:defRPr/>
            </a:pPr>
            <a:endParaRPr lang="it-IT" sz="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1400" b="1" dirty="0"/>
              <a:t>“pacchetto giovani</a:t>
            </a:r>
            <a:r>
              <a:rPr lang="it-IT" sz="1400" dirty="0"/>
              <a:t>”, con cui si sostiene in muovo insediamento in aziende agricole di giovani con meno di 40 anni con un “premio” (misura 6.1) – 21 milioni + l’accesso contemporaneo con la stessa domanda ai contributi delle altre misure che sostengono gli investimenti aziendali (4.1-6.4</a:t>
            </a:r>
            <a:r>
              <a:rPr lang="it-IT" sz="1400" dirty="0" smtClean="0"/>
              <a:t>);</a:t>
            </a:r>
          </a:p>
          <a:p>
            <a:pPr>
              <a:defRPr/>
            </a:pPr>
            <a:endParaRPr lang="it-IT" sz="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1400" dirty="0"/>
              <a:t>sviluppo della </a:t>
            </a:r>
            <a:r>
              <a:rPr lang="it-IT" sz="1400" b="1" dirty="0"/>
              <a:t>banda ultra larga </a:t>
            </a:r>
            <a:r>
              <a:rPr lang="it-IT" sz="1400" dirty="0"/>
              <a:t>(</a:t>
            </a:r>
            <a:r>
              <a:rPr lang="it-IT" sz="1400" dirty="0" err="1"/>
              <a:t>mis</a:t>
            </a:r>
            <a:r>
              <a:rPr lang="it-IT" sz="1400" dirty="0"/>
              <a:t> 7.3): 22 milioni di euro destinati ai comuni delle aree rurali in </a:t>
            </a:r>
            <a:r>
              <a:rPr lang="it-IT" sz="1400" dirty="0" err="1"/>
              <a:t>digital</a:t>
            </a:r>
            <a:r>
              <a:rPr lang="it-IT" sz="1400" dirty="0"/>
              <a:t> divide</a:t>
            </a:r>
          </a:p>
          <a:p>
            <a:pPr>
              <a:defRPr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8067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0"/>
          <a:stretch>
            <a:fillRect/>
          </a:stretch>
        </p:blipFill>
        <p:spPr bwMode="auto">
          <a:xfrm>
            <a:off x="0" y="868363"/>
            <a:ext cx="90519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0"/>
          <a:stretch>
            <a:fillRect/>
          </a:stretch>
        </p:blipFill>
        <p:spPr bwMode="auto">
          <a:xfrm>
            <a:off x="71438" y="5962650"/>
            <a:ext cx="90519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8900"/>
            <a:ext cx="125253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ttangolo 12"/>
          <p:cNvSpPr>
            <a:spLocks noChangeArrowheads="1"/>
          </p:cNvSpPr>
          <p:nvPr/>
        </p:nvSpPr>
        <p:spPr bwMode="auto">
          <a:xfrm>
            <a:off x="199231" y="1115083"/>
            <a:ext cx="8747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 sz="2400" b="1" dirty="0"/>
              <a:t>Sintesi avanzamento PSR al </a:t>
            </a:r>
            <a:r>
              <a:rPr lang="it-IT" altLang="it-IT" sz="2400" b="1" dirty="0" smtClean="0"/>
              <a:t>30/11/2020 </a:t>
            </a:r>
            <a:r>
              <a:rPr lang="it-IT" altLang="it-IT" sz="2400" b="1" dirty="0"/>
              <a:t>(in migliaia di €)</a:t>
            </a:r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6148388"/>
            <a:ext cx="9101138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10"/>
          <p:cNvSpPr txBox="1">
            <a:spLocks noChangeArrowheads="1"/>
          </p:cNvSpPr>
          <p:nvPr/>
        </p:nvSpPr>
        <p:spPr bwMode="auto">
          <a:xfrm>
            <a:off x="5451475" y="336550"/>
            <a:ext cx="360045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300" b="1" dirty="0" smtClean="0"/>
              <a:t>Stato di attuazione PSR </a:t>
            </a:r>
            <a:r>
              <a:rPr lang="it-IT" altLang="it-IT" sz="1300" b="1" dirty="0"/>
              <a:t>Marche </a:t>
            </a:r>
            <a:r>
              <a:rPr lang="it-IT" altLang="it-IT" sz="1300" b="1" dirty="0" smtClean="0"/>
              <a:t>2014-2020</a:t>
            </a:r>
            <a:endParaRPr lang="it-IT" altLang="it-IT" sz="1300" b="1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994424"/>
              </p:ext>
            </p:extLst>
          </p:nvPr>
        </p:nvGraphicFramePr>
        <p:xfrm>
          <a:off x="1033004" y="1597686"/>
          <a:ext cx="7128791" cy="4362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0"/>
          <a:stretch>
            <a:fillRect/>
          </a:stretch>
        </p:blipFill>
        <p:spPr bwMode="auto">
          <a:xfrm>
            <a:off x="0" y="859741"/>
            <a:ext cx="90519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0"/>
          <a:stretch>
            <a:fillRect/>
          </a:stretch>
        </p:blipFill>
        <p:spPr bwMode="auto">
          <a:xfrm>
            <a:off x="73025" y="5800725"/>
            <a:ext cx="90519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8900"/>
            <a:ext cx="125253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ttangolo 14"/>
          <p:cNvSpPr>
            <a:spLocks noChangeArrowheads="1"/>
          </p:cNvSpPr>
          <p:nvPr/>
        </p:nvSpPr>
        <p:spPr bwMode="auto">
          <a:xfrm>
            <a:off x="463550" y="1159750"/>
            <a:ext cx="8588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 sz="2400" b="1" dirty="0"/>
              <a:t>Alcuni numeri sull’avanzamento del PSR al </a:t>
            </a:r>
            <a:r>
              <a:rPr lang="it-IT" altLang="it-IT" sz="2400" b="1" dirty="0" smtClean="0"/>
              <a:t>30/11/2020</a:t>
            </a:r>
            <a:endParaRPr lang="it-IT" altLang="it-IT" sz="2400" b="1" dirty="0"/>
          </a:p>
        </p:txBody>
      </p:sp>
      <p:sp>
        <p:nvSpPr>
          <p:cNvPr id="16" name="Rettangolo 15"/>
          <p:cNvSpPr/>
          <p:nvPr/>
        </p:nvSpPr>
        <p:spPr>
          <a:xfrm>
            <a:off x="355014" y="1789563"/>
            <a:ext cx="8453438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600" dirty="0" smtClean="0">
                <a:latin typeface="+mn-lt"/>
              </a:rPr>
              <a:t>Attivati 236 bandi per un importo complessivo di oltre </a:t>
            </a:r>
            <a:r>
              <a:rPr lang="it-IT" sz="1600" b="1" u="sng" dirty="0" smtClean="0">
                <a:solidFill>
                  <a:srgbClr val="FF0000"/>
                </a:solidFill>
                <a:latin typeface="+mn-lt"/>
              </a:rPr>
              <a:t>800 milioni di euro</a:t>
            </a:r>
            <a:r>
              <a:rPr lang="it-IT" sz="1600" dirty="0" smtClean="0">
                <a:latin typeface="+mn-lt"/>
              </a:rPr>
              <a:t>;</a:t>
            </a:r>
            <a:endParaRPr lang="it-IT" sz="1600" dirty="0">
              <a:latin typeface="+mn-l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+mn-lt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latin typeface="+mn-lt"/>
              </a:rPr>
              <a:t>Per i «bandi chiusi» sono state presentate </a:t>
            </a:r>
            <a:r>
              <a:rPr lang="it-IT" sz="1600" b="1" u="sng" dirty="0" smtClean="0">
                <a:solidFill>
                  <a:srgbClr val="FF0000"/>
                </a:solidFill>
                <a:latin typeface="+mn-lt"/>
              </a:rPr>
              <a:t>31.874</a:t>
            </a:r>
            <a:r>
              <a:rPr lang="it-IT" sz="1600" dirty="0" smtClean="0">
                <a:latin typeface="+mn-lt"/>
              </a:rPr>
              <a:t> </a:t>
            </a:r>
            <a:r>
              <a:rPr lang="it-IT" sz="1600" dirty="0">
                <a:latin typeface="+mn-lt"/>
              </a:rPr>
              <a:t>domande e finanziate </a:t>
            </a:r>
            <a:r>
              <a:rPr lang="it-IT" sz="1600" b="1" u="sng" dirty="0" smtClean="0">
                <a:solidFill>
                  <a:srgbClr val="FF0000"/>
                </a:solidFill>
                <a:latin typeface="+mn-lt"/>
              </a:rPr>
              <a:t>28.770</a:t>
            </a:r>
            <a:endParaRPr lang="it-IT" sz="1600" b="1" u="sng" dirty="0">
              <a:solidFill>
                <a:srgbClr val="FF0000"/>
              </a:solidFill>
              <a:latin typeface="+mn-l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+mn-lt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600" dirty="0" smtClean="0">
                <a:latin typeface="+mn-lt"/>
              </a:rPr>
              <a:t>Le risorse vincolate rappresentano circa il </a:t>
            </a:r>
            <a:r>
              <a:rPr lang="it-IT" sz="1600" b="1" dirty="0" smtClean="0">
                <a:solidFill>
                  <a:srgbClr val="FF0000"/>
                </a:solidFill>
                <a:latin typeface="+mn-lt"/>
              </a:rPr>
              <a:t>98%</a:t>
            </a:r>
            <a:r>
              <a:rPr lang="it-IT" sz="1600" dirty="0" smtClean="0">
                <a:latin typeface="+mn-lt"/>
              </a:rPr>
              <a:t> dell’intera dotazione finanziaria del PSR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 smtClean="0">
              <a:latin typeface="+mn-lt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600" dirty="0" smtClean="0">
                <a:latin typeface="+mn-lt"/>
              </a:rPr>
              <a:t>L’importo </a:t>
            </a:r>
            <a:r>
              <a:rPr lang="it-IT" sz="1600" dirty="0">
                <a:latin typeface="+mn-lt"/>
              </a:rPr>
              <a:t>del contributo ammesso a finanziamento per i bandi attivati </a:t>
            </a:r>
            <a:r>
              <a:rPr lang="it-IT" sz="1600" dirty="0" smtClean="0">
                <a:latin typeface="+mn-lt"/>
              </a:rPr>
              <a:t>rappresenta mediamente </a:t>
            </a:r>
            <a:r>
              <a:rPr lang="it-IT" sz="1600" b="1" u="sng" dirty="0">
                <a:solidFill>
                  <a:srgbClr val="FF0000"/>
                </a:solidFill>
              </a:rPr>
              <a:t>83% </a:t>
            </a:r>
            <a:r>
              <a:rPr lang="it-IT" sz="1600" dirty="0" smtClean="0">
                <a:latin typeface="+mn-lt"/>
              </a:rPr>
              <a:t> dell’intera </a:t>
            </a:r>
            <a:r>
              <a:rPr lang="it-IT" sz="1600" dirty="0">
                <a:latin typeface="+mn-lt"/>
              </a:rPr>
              <a:t>dotazione </a:t>
            </a:r>
            <a:r>
              <a:rPr lang="it-IT" sz="1600" dirty="0" smtClean="0">
                <a:latin typeface="+mn-lt"/>
              </a:rPr>
              <a:t>finanziaria del PSR</a:t>
            </a:r>
            <a:endParaRPr lang="it-IT" sz="1600" dirty="0">
              <a:latin typeface="+mn-l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+mn-lt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600" dirty="0" smtClean="0">
                <a:latin typeface="+mn-lt"/>
              </a:rPr>
              <a:t>Al </a:t>
            </a:r>
            <a:r>
              <a:rPr lang="it-IT" sz="1600" b="1" dirty="0" smtClean="0">
                <a:latin typeface="+mn-lt"/>
              </a:rPr>
              <a:t>30/11/2020</a:t>
            </a:r>
            <a:r>
              <a:rPr lang="it-IT" sz="1600" dirty="0" smtClean="0">
                <a:latin typeface="+mn-lt"/>
              </a:rPr>
              <a:t> il contributo liquidato è pari </a:t>
            </a:r>
            <a:r>
              <a:rPr lang="it-IT" sz="1600" dirty="0">
                <a:latin typeface="+mn-lt"/>
              </a:rPr>
              <a:t>ad oltre il </a:t>
            </a:r>
            <a:r>
              <a:rPr lang="it-IT" sz="1600" b="1" u="sng" dirty="0" smtClean="0">
                <a:solidFill>
                  <a:srgbClr val="FF0000"/>
                </a:solidFill>
                <a:latin typeface="+mn-lt"/>
              </a:rPr>
              <a:t>51%</a:t>
            </a:r>
            <a:r>
              <a:rPr lang="it-IT" sz="1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600" dirty="0">
                <a:latin typeface="+mn-lt"/>
              </a:rPr>
              <a:t>della dotazione originaria del PSR e </a:t>
            </a:r>
            <a:r>
              <a:rPr lang="it-IT" sz="1600" dirty="0" smtClean="0">
                <a:latin typeface="+mn-lt"/>
              </a:rPr>
              <a:t>al </a:t>
            </a:r>
            <a:r>
              <a:rPr lang="it-IT" sz="1600" b="1" u="sng" dirty="0" smtClean="0">
                <a:solidFill>
                  <a:srgbClr val="FF0000"/>
                </a:solidFill>
                <a:latin typeface="+mn-lt"/>
              </a:rPr>
              <a:t>39,7%</a:t>
            </a:r>
            <a:r>
              <a:rPr lang="it-IT" sz="1600" dirty="0" smtClean="0">
                <a:latin typeface="+mn-lt"/>
              </a:rPr>
              <a:t> </a:t>
            </a:r>
            <a:r>
              <a:rPr lang="it-IT" sz="1600" dirty="0">
                <a:latin typeface="+mn-lt"/>
              </a:rPr>
              <a:t>della dotazione del PSR post sisma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1600" dirty="0">
              <a:latin typeface="+mn-lt"/>
            </a:endParaRPr>
          </a:p>
        </p:txBody>
      </p:sp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6148388"/>
            <a:ext cx="9101138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10"/>
          <p:cNvSpPr txBox="1">
            <a:spLocks noChangeArrowheads="1"/>
          </p:cNvSpPr>
          <p:nvPr/>
        </p:nvSpPr>
        <p:spPr bwMode="auto">
          <a:xfrm>
            <a:off x="5451475" y="336550"/>
            <a:ext cx="360045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300" b="1" dirty="0" smtClean="0"/>
              <a:t>Stato di attuazione PSR </a:t>
            </a:r>
            <a:r>
              <a:rPr lang="it-IT" altLang="it-IT" sz="1300" b="1" dirty="0"/>
              <a:t>Marche </a:t>
            </a:r>
            <a:r>
              <a:rPr lang="it-IT" altLang="it-IT" sz="1300" b="1" dirty="0" smtClean="0"/>
              <a:t>2014-2020</a:t>
            </a:r>
            <a:endParaRPr lang="it-IT" altLang="it-IT" sz="1300" b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380728" y="1339341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Avanzamento della spesa e 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dell’attuazione Misure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a superficie</a:t>
            </a:r>
          </a:p>
        </p:txBody>
      </p:sp>
      <p:sp>
        <p:nvSpPr>
          <p:cNvPr id="13" name="CasellaDiTesto 10"/>
          <p:cNvSpPr txBox="1">
            <a:spLocks noChangeArrowheads="1"/>
          </p:cNvSpPr>
          <p:nvPr/>
        </p:nvSpPr>
        <p:spPr bwMode="auto">
          <a:xfrm>
            <a:off x="5451475" y="336550"/>
            <a:ext cx="360045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300" b="1" dirty="0" smtClean="0"/>
              <a:t>Stato di attuazione PSR </a:t>
            </a:r>
            <a:r>
              <a:rPr lang="it-IT" altLang="it-IT" sz="1300" b="1" dirty="0"/>
              <a:t>Marche </a:t>
            </a:r>
            <a:r>
              <a:rPr lang="it-IT" altLang="it-IT" sz="1300" b="1" dirty="0" smtClean="0"/>
              <a:t>2014-2020</a:t>
            </a:r>
            <a:endParaRPr lang="it-IT" altLang="it-IT" sz="1300" b="1" dirty="0"/>
          </a:p>
        </p:txBody>
      </p:sp>
      <p:sp>
        <p:nvSpPr>
          <p:cNvPr id="14" name="CasellaDiTesto 3"/>
          <p:cNvSpPr txBox="1">
            <a:spLocks noChangeArrowheads="1"/>
          </p:cNvSpPr>
          <p:nvPr/>
        </p:nvSpPr>
        <p:spPr bwMode="auto">
          <a:xfrm>
            <a:off x="971600" y="2040659"/>
            <a:ext cx="739095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sz="1800" dirty="0" smtClean="0"/>
              <a:t>Misure a superficie e a capo (biologico, indennità compensativa, benessere animale)</a:t>
            </a:r>
          </a:p>
          <a:p>
            <a:pPr>
              <a:defRPr/>
            </a:pPr>
            <a:r>
              <a:rPr lang="it-IT" altLang="it-IT" sz="1800" dirty="0" smtClean="0"/>
              <a:t>DOTAZIONE FINANZIARIA: 231,3 Mln di euro</a:t>
            </a:r>
          </a:p>
          <a:p>
            <a:pPr>
              <a:defRPr/>
            </a:pPr>
            <a:r>
              <a:rPr lang="it-IT" altLang="it-IT" sz="1800" dirty="0" smtClean="0"/>
              <a:t>                 </a:t>
            </a:r>
          </a:p>
          <a:p>
            <a:pPr>
              <a:defRPr/>
            </a:pPr>
            <a:r>
              <a:rPr lang="it-IT" altLang="it-IT" sz="1800" dirty="0" smtClean="0"/>
              <a:t>                 risorse IMPEGNATE: 92%</a:t>
            </a:r>
          </a:p>
          <a:p>
            <a:pPr>
              <a:defRPr/>
            </a:pPr>
            <a:r>
              <a:rPr lang="it-IT" altLang="it-IT" sz="1800" dirty="0" smtClean="0"/>
              <a:t>                 risorse VINCOLATE: 92%</a:t>
            </a:r>
          </a:p>
          <a:p>
            <a:pPr>
              <a:defRPr/>
            </a:pPr>
            <a:r>
              <a:rPr lang="it-IT" altLang="it-IT" sz="1800" dirty="0" smtClean="0"/>
              <a:t>                 risorse PAGATE: 73%</a:t>
            </a:r>
          </a:p>
          <a:p>
            <a:pPr>
              <a:defRPr/>
            </a:pPr>
            <a:endParaRPr lang="it-IT" altLang="it-IT" sz="18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it-IT" altLang="it-IT" sz="1800" dirty="0" smtClean="0"/>
              <a:t>Ad oggi è stato </a:t>
            </a:r>
            <a:r>
              <a:rPr lang="it-IT" altLang="it-IT" sz="1800" dirty="0" smtClean="0">
                <a:solidFill>
                  <a:srgbClr val="FF0000"/>
                </a:solidFill>
              </a:rPr>
              <a:t>pagato il 93% </a:t>
            </a:r>
            <a:r>
              <a:rPr lang="it-IT" altLang="it-IT" sz="1800" dirty="0" smtClean="0"/>
              <a:t>degli impegni fino al 2019</a:t>
            </a:r>
          </a:p>
          <a:p>
            <a:pPr>
              <a:defRPr/>
            </a:pPr>
            <a:r>
              <a:rPr lang="it-IT" altLang="it-IT" sz="1800" dirty="0" smtClean="0"/>
              <a:t>Nel mese di novembre sono stati effettuati i pagamenti degli anticipi del 2020.</a:t>
            </a:r>
          </a:p>
          <a:p>
            <a:pPr>
              <a:defRPr/>
            </a:pPr>
            <a:r>
              <a:rPr lang="it-IT" altLang="it-IT" sz="1800" dirty="0" smtClean="0"/>
              <a:t>In queste misure l’obiettivo è pagare con la </a:t>
            </a:r>
            <a:r>
              <a:rPr lang="it-IT" altLang="it-IT" sz="1800" dirty="0" smtClean="0">
                <a:solidFill>
                  <a:srgbClr val="FF0000"/>
                </a:solidFill>
              </a:rPr>
              <a:t>massima velocità possibile</a:t>
            </a:r>
            <a:r>
              <a:rPr lang="it-IT" altLang="it-IT" sz="1800" dirty="0" smtClean="0"/>
              <a:t>. Si ritiene di essere </a:t>
            </a:r>
            <a:r>
              <a:rPr lang="it-IT" altLang="it-IT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linea </a:t>
            </a:r>
            <a:r>
              <a:rPr lang="it-IT" altLang="it-IT" sz="1800" dirty="0" smtClean="0"/>
              <a:t>con questo target.</a:t>
            </a:r>
          </a:p>
        </p:txBody>
      </p:sp>
    </p:spTree>
    <p:extLst>
      <p:ext uri="{BB962C8B-B14F-4D97-AF65-F5344CB8AC3E}">
        <p14:creationId xmlns:p14="http://schemas.microsoft.com/office/powerpoint/2010/main" val="30963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8" name="CasellaDiTesto 10"/>
          <p:cNvSpPr txBox="1">
            <a:spLocks noChangeArrowheads="1"/>
          </p:cNvSpPr>
          <p:nvPr/>
        </p:nvSpPr>
        <p:spPr bwMode="auto">
          <a:xfrm>
            <a:off x="5451475" y="336550"/>
            <a:ext cx="360045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300" b="1" dirty="0" smtClean="0"/>
              <a:t>Stato di attuazione PSR </a:t>
            </a:r>
            <a:r>
              <a:rPr lang="it-IT" altLang="it-IT" sz="1300" b="1" dirty="0"/>
              <a:t>Marche </a:t>
            </a:r>
            <a:r>
              <a:rPr lang="it-IT" altLang="it-IT" sz="1300" b="1" dirty="0" smtClean="0"/>
              <a:t>2014-2020</a:t>
            </a:r>
            <a:endParaRPr lang="it-IT" altLang="it-IT" sz="1300" b="1" dirty="0"/>
          </a:p>
        </p:txBody>
      </p:sp>
      <p:sp>
        <p:nvSpPr>
          <p:cNvPr id="12" name="Rettangolo 11"/>
          <p:cNvSpPr/>
          <p:nvPr/>
        </p:nvSpPr>
        <p:spPr>
          <a:xfrm>
            <a:off x="284576" y="1094460"/>
            <a:ext cx="8568952" cy="40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Avanzamento della spesa e 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dell’attuazione Misure strutturali</a:t>
            </a:r>
            <a:endParaRPr lang="it-IT" sz="2000" b="1" dirty="0">
              <a:solidFill>
                <a:schemeClr val="accent6">
                  <a:lumMod val="50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14" name="CasellaDiTesto 3"/>
          <p:cNvSpPr txBox="1">
            <a:spLocks noChangeArrowheads="1"/>
          </p:cNvSpPr>
          <p:nvPr/>
        </p:nvSpPr>
        <p:spPr bwMode="auto">
          <a:xfrm>
            <a:off x="638101" y="1673697"/>
            <a:ext cx="777557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sz="1800" dirty="0" smtClean="0"/>
              <a:t>Misure strutturali (investimenti aziende agricole, agriturismo, pacchetto giovani, agroindustria)</a:t>
            </a:r>
          </a:p>
          <a:p>
            <a:pPr>
              <a:defRPr/>
            </a:pPr>
            <a:r>
              <a:rPr lang="it-IT" altLang="it-IT" sz="1800" dirty="0" smtClean="0"/>
              <a:t>DOTAZIONE FINANZIARIA: 205,8 Mln di euro</a:t>
            </a:r>
          </a:p>
          <a:p>
            <a:pPr>
              <a:defRPr/>
            </a:pPr>
            <a:endParaRPr lang="it-IT" altLang="it-IT" sz="1800" dirty="0" smtClean="0"/>
          </a:p>
          <a:p>
            <a:pPr>
              <a:defRPr/>
            </a:pPr>
            <a:r>
              <a:rPr lang="it-IT" altLang="it-IT" sz="1800" dirty="0" smtClean="0"/>
              <a:t>                 risorse IMPEGNATE: 88%</a:t>
            </a:r>
          </a:p>
          <a:p>
            <a:pPr>
              <a:defRPr/>
            </a:pPr>
            <a:r>
              <a:rPr lang="it-IT" altLang="it-IT" sz="1800" dirty="0" smtClean="0"/>
              <a:t>                 risorse VINCOLATE: 96%</a:t>
            </a:r>
          </a:p>
          <a:p>
            <a:pPr>
              <a:defRPr/>
            </a:pPr>
            <a:r>
              <a:rPr lang="it-IT" altLang="it-IT" sz="1800" dirty="0" smtClean="0"/>
              <a:t>                 risorse PAGATE: 29%</a:t>
            </a:r>
          </a:p>
          <a:p>
            <a:pPr>
              <a:defRPr/>
            </a:pPr>
            <a:endParaRPr lang="it-IT" altLang="it-IT" sz="1800" dirty="0" smtClean="0"/>
          </a:p>
          <a:p>
            <a:pPr>
              <a:defRPr/>
            </a:pPr>
            <a:r>
              <a:rPr lang="it-IT" altLang="it-IT" sz="1800" dirty="0" smtClean="0"/>
              <a:t>Al fine di </a:t>
            </a:r>
            <a:r>
              <a:rPr lang="it-IT" altLang="it-IT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agevolare il più possibile le imprese</a:t>
            </a:r>
            <a:r>
              <a:rPr lang="it-IT" altLang="it-IT" sz="1800" dirty="0" smtClean="0"/>
              <a:t>, specie per quelle in area sisma, sono stati concessi tempi molto lunghi per i pagamenti. Chi termina prima, però, viene pagato prima. Su specifiche richieste sono inoltre state concesse molte proroghe. L’</a:t>
            </a:r>
            <a:r>
              <a:rPr lang="it-IT" altLang="it-IT" sz="1800" dirty="0" smtClean="0">
                <a:solidFill>
                  <a:srgbClr val="FF0000"/>
                </a:solidFill>
              </a:rPr>
              <a:t>obiettivo</a:t>
            </a:r>
            <a:r>
              <a:rPr lang="it-IT" altLang="it-IT" sz="1800" dirty="0" smtClean="0"/>
              <a:t> in questo caso è soltanto </a:t>
            </a:r>
            <a:r>
              <a:rPr lang="it-IT" altLang="it-IT" sz="1800" dirty="0" smtClean="0">
                <a:solidFill>
                  <a:srgbClr val="FF0000"/>
                </a:solidFill>
              </a:rPr>
              <a:t>garantire l’N+3. </a:t>
            </a:r>
            <a:r>
              <a:rPr lang="it-IT" altLang="it-IT" sz="1800" dirty="0" smtClean="0"/>
              <a:t>Si ritiene di essere </a:t>
            </a:r>
            <a:r>
              <a:rPr lang="it-IT" altLang="it-IT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linea </a:t>
            </a:r>
            <a:r>
              <a:rPr lang="it-IT" altLang="it-IT" sz="1800" dirty="0" smtClean="0"/>
              <a:t>con questo target.</a:t>
            </a:r>
          </a:p>
        </p:txBody>
      </p:sp>
    </p:spTree>
    <p:extLst>
      <p:ext uri="{BB962C8B-B14F-4D97-AF65-F5344CB8AC3E}">
        <p14:creationId xmlns:p14="http://schemas.microsoft.com/office/powerpoint/2010/main" val="2265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274381" y="1169761"/>
            <a:ext cx="6589341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Avanzamento della spesa e N+3</a:t>
            </a:r>
          </a:p>
        </p:txBody>
      </p:sp>
      <p:sp>
        <p:nvSpPr>
          <p:cNvPr id="12" name="Rettangolo 1"/>
          <p:cNvSpPr>
            <a:spLocks noChangeArrowheads="1"/>
          </p:cNvSpPr>
          <p:nvPr/>
        </p:nvSpPr>
        <p:spPr bwMode="auto">
          <a:xfrm>
            <a:off x="309883" y="1512750"/>
            <a:ext cx="851833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it-IT" altLang="it-IT" sz="1400" dirty="0">
                <a:latin typeface="+mn-lt"/>
              </a:rPr>
              <a:t>Il Piano finanziario del PSR prevede una ventilazione finanziaria per anno dell’ammontare di risorse comunitarie assegnate al programma: in base alla cosiddetta </a:t>
            </a:r>
            <a:r>
              <a:rPr lang="it-IT" altLang="it-IT" sz="1400" b="1" dirty="0">
                <a:latin typeface="+mn-lt"/>
              </a:rPr>
              <a:t>regola N+3 </a:t>
            </a:r>
            <a:r>
              <a:rPr lang="it-IT" altLang="it-IT" sz="1400" dirty="0">
                <a:latin typeface="+mn-lt"/>
              </a:rPr>
              <a:t>l’importo di ciascun anno deve necessariamente essere speso e rendicontato alla Commissione UE entro il 3° anno successivo allo stesso, pena il «disimpegno automatico» di quanto non rendicontato.</a:t>
            </a:r>
          </a:p>
          <a:p>
            <a:pPr algn="just"/>
            <a:r>
              <a:rPr lang="it-IT" altLang="it-IT" sz="1400" dirty="0" smtClean="0">
                <a:latin typeface="+mn-lt"/>
              </a:rPr>
              <a:t>Nella tabella è riportata la situazione attuale del raggiungimento N+3 al 31/12/2020</a:t>
            </a:r>
            <a:endParaRPr lang="it-IT" altLang="it-IT" sz="1400" dirty="0">
              <a:latin typeface="+mn-lt"/>
            </a:endParaRPr>
          </a:p>
        </p:txBody>
      </p:sp>
      <p:sp>
        <p:nvSpPr>
          <p:cNvPr id="14" name="CasellaDiTesto 10"/>
          <p:cNvSpPr txBox="1">
            <a:spLocks noChangeArrowheads="1"/>
          </p:cNvSpPr>
          <p:nvPr/>
        </p:nvSpPr>
        <p:spPr bwMode="auto">
          <a:xfrm>
            <a:off x="5451475" y="336550"/>
            <a:ext cx="360045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300" b="1" dirty="0" smtClean="0"/>
              <a:t>Stato di attuazione PSR </a:t>
            </a:r>
            <a:r>
              <a:rPr lang="it-IT" altLang="it-IT" sz="1300" b="1" dirty="0"/>
              <a:t>Marche </a:t>
            </a:r>
            <a:r>
              <a:rPr lang="it-IT" altLang="it-IT" sz="1300" b="1" dirty="0" smtClean="0"/>
              <a:t>2014-2020</a:t>
            </a:r>
            <a:endParaRPr lang="it-IT" altLang="it-IT" sz="13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2682301"/>
            <a:ext cx="6823063" cy="30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2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07EA5030786147892F03EC235C4691" ma:contentTypeVersion="12" ma:contentTypeDescription="Create a new document." ma:contentTypeScope="" ma:versionID="dc761bd344897079f7bc8a96b35c50c2">
  <xsd:schema xmlns:xsd="http://www.w3.org/2001/XMLSchema" xmlns:xs="http://www.w3.org/2001/XMLSchema" xmlns:p="http://schemas.microsoft.com/office/2006/metadata/properties" xmlns:ns2="72a07078-56ca-4514-94c0-037d64cae5a5" xmlns:ns3="e42ac312-4269-454f-a8d2-84d86590d9c4" targetNamespace="http://schemas.microsoft.com/office/2006/metadata/properties" ma:root="true" ma:fieldsID="373871f0608006fdb53623ed36f297d9" ns2:_="" ns3:_="">
    <xsd:import namespace="72a07078-56ca-4514-94c0-037d64cae5a5"/>
    <xsd:import namespace="e42ac312-4269-454f-a8d2-84d86590d9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07078-56ca-4514-94c0-037d64cae5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ac312-4269-454f-a8d2-84d86590d9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13A055-12EA-47BA-979A-DA980029CBBF}"/>
</file>

<file path=customXml/itemProps2.xml><?xml version="1.0" encoding="utf-8"?>
<ds:datastoreItem xmlns:ds="http://schemas.openxmlformats.org/officeDocument/2006/customXml" ds:itemID="{837D95AD-339F-4909-BF32-0F0D9494D489}"/>
</file>

<file path=customXml/itemProps3.xml><?xml version="1.0" encoding="utf-8"?>
<ds:datastoreItem xmlns:ds="http://schemas.openxmlformats.org/officeDocument/2006/customXml" ds:itemID="{DB1E2C24-EE96-44B2-8C28-1B6BA4001D4D}"/>
</file>

<file path=docProps/app.xml><?xml version="1.0" encoding="utf-8"?>
<Properties xmlns="http://schemas.openxmlformats.org/officeDocument/2006/extended-properties" xmlns:vt="http://schemas.openxmlformats.org/officeDocument/2006/docPropsVTypes">
  <TotalTime>11421</TotalTime>
  <Words>993</Words>
  <Application>Microsoft Office PowerPoint</Application>
  <PresentationFormat>Presentazione su schermo (4:3)</PresentationFormat>
  <Paragraphs>114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Ilaria Conti</dc:creator>
  <cp:lastModifiedBy>Donatella Consolandi</cp:lastModifiedBy>
  <cp:revision>414</cp:revision>
  <cp:lastPrinted>2018-05-30T14:54:41Z</cp:lastPrinted>
  <dcterms:created xsi:type="dcterms:W3CDTF">2017-02-20T13:24:14Z</dcterms:created>
  <dcterms:modified xsi:type="dcterms:W3CDTF">2020-12-02T09:03:45Z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0x0101007A07EA5030786147892F03EC235C4691</vt:lpwstr>
  </property>
</Properties>
</file>